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82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8" autoAdjust="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20EAD1-2D5D-4644-97D6-E4E0E4BA865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51184D4-B429-426A-813C-C0720A1B66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olaw/olaw.htm" TargetMode="External"/><Relationship Id="rId2" Type="http://schemas.openxmlformats.org/officeDocument/2006/relationships/hyperlink" Target="http://www.aphis.usda.gov/animal_welfare/index.s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s.org/docs/agguide3rd/Ag_Guide_3rd_ed.pdf" TargetMode="External"/><Relationship Id="rId2" Type="http://schemas.openxmlformats.org/officeDocument/2006/relationships/hyperlink" Target="http://grants.nih.gov/grants/olaw/Guide-for-the-care-and-use-of-Laboratory-animal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vma.org/issues/animal_welfare/euthanasia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iprogram.org/" TargetMode="External"/><Relationship Id="rId2" Type="http://schemas.openxmlformats.org/officeDocument/2006/relationships/hyperlink" Target="http://www.astate.edu/a/ortt/research-compliance/compliance-committees/institutional-animal-care-use/index.do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yuseIRB@astate.edu" TargetMode="External"/><Relationship Id="rId4" Type="http://schemas.openxmlformats.org/officeDocument/2006/relationships/hyperlink" Target="https://astate.cayuse424.com/rs/irb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kaletsch@astate.edu" TargetMode="External"/><Relationship Id="rId2" Type="http://schemas.openxmlformats.org/officeDocument/2006/relationships/hyperlink" Target="mailto:msrivatsan@astate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ACUC@astat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A-State </a:t>
            </a:r>
            <a:r>
              <a:rPr lang="en-US" dirty="0" smtClean="0">
                <a:latin typeface="Calibri" panose="020F0502020204030204" pitchFamily="34" charset="0"/>
              </a:rPr>
              <a:t>IACUC Guidelines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http://area51.astate.edu/e-footer/academ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6" y="5562599"/>
            <a:ext cx="17145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2.astate.edu/includes/v121/images/badge-secondar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41" y="609600"/>
            <a:ext cx="904875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3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DDD08-4C07-4E24-B57A-84FA352B1CF9}" type="slidenum">
              <a:rPr lang="en-US"/>
              <a:pPr/>
              <a:t>10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69313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Why do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researchers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need IACUC approval?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7772400" cy="4114800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Calibri" panose="020F0502020204030204" pitchFamily="34" charset="0"/>
              </a:rPr>
              <a:t>Institutions can establish policies requiring </a:t>
            </a:r>
            <a:r>
              <a:rPr lang="en-US" sz="1800" b="1" u="sng" dirty="0">
                <a:latin typeface="Calibri" panose="020F0502020204030204" pitchFamily="34" charset="0"/>
              </a:rPr>
              <a:t>all </a:t>
            </a:r>
            <a:r>
              <a:rPr lang="en-US" sz="1800" b="1" dirty="0">
                <a:latin typeface="Calibri" panose="020F0502020204030204" pitchFamily="34" charset="0"/>
              </a:rPr>
              <a:t> </a:t>
            </a:r>
            <a:r>
              <a:rPr lang="en-US" sz="1800" b="1" u="sng" dirty="0">
                <a:latin typeface="Calibri" panose="020F0502020204030204" pitchFamily="34" charset="0"/>
              </a:rPr>
              <a:t>vertebrate</a:t>
            </a:r>
            <a:r>
              <a:rPr lang="en-US" sz="1800" b="1" dirty="0">
                <a:latin typeface="Calibri" panose="020F0502020204030204" pitchFamily="34" charset="0"/>
              </a:rPr>
              <a:t> animal use subject to IACUC review and approval. </a:t>
            </a:r>
            <a:r>
              <a:rPr lang="en-US" sz="1800" b="1" dirty="0" smtClean="0">
                <a:latin typeface="Calibri" panose="020F0502020204030204" pitchFamily="34" charset="0"/>
              </a:rPr>
              <a:t/>
            </a:r>
            <a:br>
              <a:rPr lang="en-US" sz="1800" b="1" dirty="0" smtClean="0">
                <a:latin typeface="Calibri" panose="020F0502020204030204" pitchFamily="34" charset="0"/>
              </a:rPr>
            </a:br>
            <a:endParaRPr lang="en-US" sz="1800" b="1" dirty="0" smtClean="0">
              <a:latin typeface="Calibri" panose="020F0502020204030204" pitchFamily="34" charset="0"/>
            </a:endParaRPr>
          </a:p>
          <a:p>
            <a:r>
              <a:rPr lang="en-US" sz="1800" b="1" dirty="0" smtClean="0">
                <a:latin typeface="Calibri" panose="020F0502020204030204" pitchFamily="34" charset="0"/>
              </a:rPr>
              <a:t>Federal Funding Agencies require IACUC approval of proposals if vertebrate animals are used before releasing their funds</a:t>
            </a:r>
            <a:r>
              <a:rPr lang="en-US" sz="1800" b="1" dirty="0" smtClean="0">
                <a:latin typeface="Calibri" panose="020F0502020204030204" pitchFamily="34" charset="0"/>
              </a:rPr>
              <a:t>.</a:t>
            </a:r>
            <a:br>
              <a:rPr lang="en-US" sz="1800" b="1" dirty="0" smtClean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 </a:t>
            </a:r>
            <a:r>
              <a:rPr lang="en-US" sz="1800" b="1" dirty="0" smtClean="0">
                <a:latin typeface="Calibri" panose="020F0502020204030204" pitchFamily="34" charset="0"/>
              </a:rPr>
              <a:t>Many journals insist on IACUC approval if vertebrate animals are used in the study to be published.</a:t>
            </a:r>
            <a:endParaRPr lang="en-US" sz="1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FCEB-D868-4225-8DCE-5280C962E18E}" type="slidenum">
              <a:rPr lang="en-US"/>
              <a:pPr/>
              <a:t>11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9906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What can happen if an institution is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out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of compliance with federal regulations?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543800" cy="39624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1800" dirty="0">
                <a:latin typeface="Calibri" panose="020F0502020204030204" pitchFamily="34" charset="0"/>
              </a:rPr>
              <a:t>Federal funding (USDA, NIH, PHS, </a:t>
            </a:r>
            <a:r>
              <a:rPr lang="en-US" sz="1800" dirty="0" smtClean="0">
                <a:latin typeface="Calibri" panose="020F0502020204030204" pitchFamily="34" charset="0"/>
              </a:rPr>
              <a:t>NSF etc</a:t>
            </a:r>
            <a:r>
              <a:rPr lang="en-US" sz="1800" dirty="0">
                <a:latin typeface="Calibri" panose="020F0502020204030204" pitchFamily="34" charset="0"/>
              </a:rPr>
              <a:t>.) could be withdrawn from an institution found to be noncompliant with the AWA and federal regulations.  The Animal Welfare Assurance Statement that </a:t>
            </a:r>
            <a:r>
              <a:rPr lang="en-US" sz="1800" dirty="0" smtClean="0">
                <a:latin typeface="Calibri" panose="020F0502020204030204" pitchFamily="34" charset="0"/>
              </a:rPr>
              <a:t>ASU </a:t>
            </a:r>
            <a:r>
              <a:rPr lang="en-US" sz="1800" dirty="0">
                <a:latin typeface="Calibri" panose="020F0502020204030204" pitchFamily="34" charset="0"/>
              </a:rPr>
              <a:t>has on file with OLAW assures the federal government that </a:t>
            </a:r>
            <a:r>
              <a:rPr lang="en-US" sz="1800" dirty="0" smtClean="0">
                <a:latin typeface="Calibri" panose="020F0502020204030204" pitchFamily="34" charset="0"/>
              </a:rPr>
              <a:t>ASU </a:t>
            </a:r>
            <a:r>
              <a:rPr lang="en-US" sz="1800" dirty="0">
                <a:latin typeface="Calibri" panose="020F0502020204030204" pitchFamily="34" charset="0"/>
              </a:rPr>
              <a:t>will comply with the AWA and all federal regulations</a:t>
            </a:r>
            <a:r>
              <a:rPr lang="en-US" sz="1800" dirty="0" smtClean="0">
                <a:latin typeface="Calibri" panose="020F0502020204030204" pitchFamily="34" charset="0"/>
              </a:rPr>
              <a:t>. Also institution can incur heavy fines including in rare instances, prison sentences.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58200" cy="10668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Oversight of Animal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Use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924800" cy="4191000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Calibri" panose="020F0502020204030204" pitchFamily="34" charset="0"/>
              </a:rPr>
              <a:t>AWA administered by </a:t>
            </a:r>
            <a:r>
              <a:rPr lang="en-US" sz="1800" b="1" dirty="0" smtClean="0">
                <a:latin typeface="Calibri" panose="020F0502020204030204" pitchFamily="34" charset="0"/>
              </a:rPr>
              <a:t>USDA-APHIS </a:t>
            </a:r>
            <a:r>
              <a:rPr lang="en-US" sz="18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18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1800" dirty="0" smtClean="0">
                <a:latin typeface="Calibri" panose="020F0502020204030204" pitchFamily="34" charset="0"/>
                <a:hlinkClick r:id="rId2"/>
              </a:rPr>
              <a:t>www.aphis.usda.gov/animal_welfare/index.shtml</a:t>
            </a:r>
            <a:endParaRPr lang="en-US" sz="1800" b="1" dirty="0">
              <a:latin typeface="Calibri" panose="020F0502020204030204" pitchFamily="34" charset="0"/>
            </a:endParaRPr>
          </a:p>
          <a:p>
            <a:pPr lvl="1"/>
            <a:r>
              <a:rPr lang="en-US" sz="1800" b="1" dirty="0">
                <a:latin typeface="Calibri" panose="020F0502020204030204" pitchFamily="34" charset="0"/>
              </a:rPr>
              <a:t>Regulations</a:t>
            </a:r>
          </a:p>
          <a:p>
            <a:pPr lvl="1"/>
            <a:r>
              <a:rPr lang="en-US" sz="1800" b="1" dirty="0">
                <a:latin typeface="Calibri" panose="020F0502020204030204" pitchFamily="34" charset="0"/>
              </a:rPr>
              <a:t>Policies</a:t>
            </a:r>
          </a:p>
          <a:p>
            <a:pPr lvl="1"/>
            <a:r>
              <a:rPr lang="en-US" sz="1800" b="1" dirty="0">
                <a:latin typeface="Calibri" panose="020F0502020204030204" pitchFamily="34" charset="0"/>
              </a:rPr>
              <a:t>Conducts annual inspections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PHS (OLAW</a:t>
            </a:r>
            <a:r>
              <a:rPr lang="en-US" sz="1800" b="1" dirty="0" smtClean="0">
                <a:latin typeface="Calibri" panose="020F0502020204030204" pitchFamily="34" charset="0"/>
              </a:rPr>
              <a:t>) </a:t>
            </a:r>
            <a:r>
              <a:rPr lang="en-US" sz="1800" dirty="0">
                <a:latin typeface="Calibri" panose="020F0502020204030204" pitchFamily="34" charset="0"/>
                <a:hlinkClick r:id="rId3"/>
              </a:rPr>
              <a:t>http://grants.nih.gov/grants/olaw/olaw.htm</a:t>
            </a:r>
            <a:endParaRPr lang="en-US" sz="1800" b="1" dirty="0">
              <a:latin typeface="Calibri" panose="020F0502020204030204" pitchFamily="34" charset="0"/>
            </a:endParaRPr>
          </a:p>
          <a:p>
            <a:pPr lvl="1"/>
            <a:r>
              <a:rPr lang="en-US" sz="1800" b="1" dirty="0">
                <a:latin typeface="Calibri" panose="020F0502020204030204" pitchFamily="34" charset="0"/>
              </a:rPr>
              <a:t>Animal Welfare Assurance Statements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AAALAC for accredited institutions (Optional)</a:t>
            </a:r>
          </a:p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</p:spPr>
        <p:txBody>
          <a:bodyPr/>
          <a:lstStyle/>
          <a:p>
            <a:fld id="{C00FFCEB-D868-4225-8DCE-5280C962E18E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0A6D-750B-47F2-B7C2-8CB8BD2573F1}" type="slidenum">
              <a:rPr lang="en-US"/>
              <a:pPr/>
              <a:t>13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69313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At A-State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65532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Vice Provost for Research and Graduate Studies (our </a:t>
            </a:r>
            <a:r>
              <a:rPr lang="en-US" sz="1800" b="1" dirty="0">
                <a:latin typeface="Calibri" panose="020F0502020204030204" pitchFamily="34" charset="0"/>
              </a:rPr>
              <a:t>Institutional Official)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Relies on the IACUC </a:t>
            </a:r>
            <a:r>
              <a:rPr lang="en-US" sz="1800" b="1" dirty="0" smtClean="0">
                <a:latin typeface="Calibri" panose="020F0502020204030204" pitchFamily="34" charset="0"/>
              </a:rPr>
              <a:t>reports</a:t>
            </a:r>
            <a:br>
              <a:rPr lang="en-US" sz="1800" b="1" dirty="0" smtClean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IACUC </a:t>
            </a: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 - Reviews and approves, or disapproves proposed animal use; monitors conditions of animal housing and use areas through facility inspections; conducts semiannual program reviews; reports to the Institutional Official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A904-2AB2-45F6-BC9F-4B040668AF21}" type="slidenum">
              <a:rPr lang="en-US"/>
              <a:pPr/>
              <a:t>14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686800" cy="106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Composition of IACUC</a:t>
            </a:r>
            <a:endParaRPr lang="en-US" sz="3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315200" cy="3505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PHS policy states that IACUCs must consist of no less than 5 members, including: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A veterinarian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A practicing scientist experienced in animal research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A member whose primary concerns are in a nonscientific area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A member who is not affiliated with the institution </a:t>
            </a:r>
            <a:r>
              <a:rPr lang="en-US" sz="1800" dirty="0" smtClean="0">
                <a:latin typeface="Calibri" panose="020F0502020204030204" pitchFamily="34" charset="0"/>
              </a:rPr>
              <a:t>and </a:t>
            </a:r>
            <a:r>
              <a:rPr lang="en-US" sz="1800" dirty="0">
                <a:latin typeface="Calibri" panose="020F0502020204030204" pitchFamily="34" charset="0"/>
              </a:rPr>
              <a:t>is not a member of the family of an IACUC member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" panose="020F0502020204030204" pitchFamily="34" charset="0"/>
              </a:rPr>
              <a:t>One individual may fulfill more than one requirement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56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C457-9CE0-451A-8DD0-467509C3C488}" type="slidenum">
              <a:rPr lang="en-US"/>
              <a:pPr/>
              <a:t>15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610600" cy="1066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How do we do it?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7924800" cy="411480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Calibri" panose="020F0502020204030204" pitchFamily="34" charset="0"/>
              </a:rPr>
              <a:t>Appropriate Training</a:t>
            </a:r>
          </a:p>
          <a:p>
            <a:r>
              <a:rPr lang="en-US" sz="1800" b="1" dirty="0" smtClean="0">
                <a:latin typeface="Calibri" panose="020F0502020204030204" pitchFamily="34" charset="0"/>
              </a:rPr>
              <a:t>Interpretation </a:t>
            </a:r>
            <a:r>
              <a:rPr lang="en-US" sz="1800" b="1" dirty="0">
                <a:latin typeface="Calibri" panose="020F0502020204030204" pitchFamily="34" charset="0"/>
              </a:rPr>
              <a:t>and utilization of the regulations and guidelines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Defining Pain and Distress</a:t>
            </a:r>
          </a:p>
          <a:p>
            <a:r>
              <a:rPr lang="en-US" sz="1800" b="1" dirty="0">
                <a:latin typeface="Calibri" panose="020F0502020204030204" pitchFamily="34" charset="0"/>
              </a:rPr>
              <a:t>Implementation of  Institutional policies</a:t>
            </a:r>
          </a:p>
          <a:p>
            <a:r>
              <a:rPr lang="en-US" sz="1800" b="1" dirty="0" smtClean="0">
                <a:latin typeface="Calibri" panose="020F0502020204030204" pitchFamily="34" charset="0"/>
              </a:rPr>
              <a:t>Accepted </a:t>
            </a:r>
            <a:r>
              <a:rPr lang="en-US" sz="1800" b="1" dirty="0">
                <a:latin typeface="Calibri" panose="020F0502020204030204" pitchFamily="34" charset="0"/>
              </a:rPr>
              <a:t>Animal Care Guidelines</a:t>
            </a:r>
          </a:p>
        </p:txBody>
      </p:sp>
    </p:spTree>
    <p:extLst>
      <p:ext uri="{BB962C8B-B14F-4D97-AF65-F5344CB8AC3E}">
        <p14:creationId xmlns:p14="http://schemas.microsoft.com/office/powerpoint/2010/main" val="63749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CE45-340F-4404-A528-802EF987195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IACUC Considerations for Animal Use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800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When </a:t>
            </a:r>
            <a:r>
              <a:rPr lang="en-US" sz="1800" b="1" dirty="0" smtClean="0">
                <a:latin typeface="Calibri" panose="020F0502020204030204" pitchFamily="34" charset="0"/>
              </a:rPr>
              <a:t>reviewing a proposal, IACUC considers the following</a:t>
            </a:r>
            <a:r>
              <a:rPr lang="en-US" sz="1800" b="1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 smtClean="0">
                <a:latin typeface="Calibri" panose="020F0502020204030204" pitchFamily="34" charset="0"/>
              </a:rPr>
              <a:t>The </a:t>
            </a:r>
            <a:r>
              <a:rPr lang="en-US" sz="1800" b="1" dirty="0">
                <a:latin typeface="Calibri" panose="020F0502020204030204" pitchFamily="34" charset="0"/>
              </a:rPr>
              <a:t>Rationale </a:t>
            </a:r>
            <a:r>
              <a:rPr lang="en-US" sz="1800" b="1" dirty="0" smtClean="0">
                <a:latin typeface="Calibri" panose="020F0502020204030204" pitchFamily="34" charset="0"/>
              </a:rPr>
              <a:t>provided for </a:t>
            </a:r>
            <a:r>
              <a:rPr lang="en-US" sz="1800" b="1" dirty="0">
                <a:latin typeface="Calibri" panose="020F0502020204030204" pitchFamily="34" charset="0"/>
              </a:rPr>
              <a:t>using </a:t>
            </a:r>
            <a:r>
              <a:rPr lang="en-US" sz="1800" b="1" dirty="0" smtClean="0">
                <a:latin typeface="Calibri" panose="020F0502020204030204" pitchFamily="34" charset="0"/>
              </a:rPr>
              <a:t>animals 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What is the significance of this research that can </a:t>
            </a: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justify animal </a:t>
            </a: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use?</a:t>
            </a:r>
          </a:p>
          <a:p>
            <a:pPr>
              <a:spcBef>
                <a:spcPts val="600"/>
              </a:spcBef>
            </a:pPr>
            <a:r>
              <a:rPr lang="en-US" sz="1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800" b="1" dirty="0" smtClean="0">
                <a:latin typeface="Calibri" panose="020F0502020204030204" pitchFamily="34" charset="0"/>
              </a:rPr>
              <a:t>Appropriateness </a:t>
            </a:r>
            <a:r>
              <a:rPr lang="en-US" sz="1800" b="1" dirty="0">
                <a:latin typeface="Calibri" panose="020F0502020204030204" pitchFamily="34" charset="0"/>
              </a:rPr>
              <a:t>of the </a:t>
            </a:r>
            <a:r>
              <a:rPr lang="en-US" sz="1800" b="1" dirty="0" smtClean="0">
                <a:latin typeface="Calibri" panose="020F0502020204030204" pitchFamily="34" charset="0"/>
              </a:rPr>
              <a:t>species 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Why </a:t>
            </a:r>
            <a:r>
              <a:rPr lang="en-US" sz="1400" i="1" dirty="0">
                <a:solidFill>
                  <a:schemeClr val="tx1"/>
                </a:solidFill>
                <a:latin typeface="Calibri" panose="020F0502020204030204" pitchFamily="34" charset="0"/>
              </a:rPr>
              <a:t>use this species? Justification of the species and the number of animals to be </a:t>
            </a: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used.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800" b="1" dirty="0" smtClean="0">
                <a:latin typeface="Calibri" panose="020F0502020204030204" pitchFamily="34" charset="0"/>
              </a:rPr>
              <a:t>For pain categories D and E, </a:t>
            </a:r>
            <a:r>
              <a:rPr lang="en-US" sz="1800" b="1" dirty="0" smtClean="0">
                <a:latin typeface="Calibri" panose="020F0502020204030204" pitchFamily="34" charset="0"/>
              </a:rPr>
              <a:t>required </a:t>
            </a:r>
            <a:r>
              <a:rPr lang="en-US" sz="1800" b="1" dirty="0" smtClean="0">
                <a:latin typeface="Calibri" panose="020F0502020204030204" pitchFamily="34" charset="0"/>
              </a:rPr>
              <a:t>search </a:t>
            </a:r>
            <a:r>
              <a:rPr lang="en-US" sz="1800" b="1" dirty="0">
                <a:latin typeface="Calibri" panose="020F0502020204030204" pitchFamily="34" charset="0"/>
              </a:rPr>
              <a:t>for </a:t>
            </a:r>
            <a:r>
              <a:rPr lang="en-US" sz="1800" b="1" dirty="0" smtClean="0">
                <a:latin typeface="Calibri" panose="020F0502020204030204" pitchFamily="34" charset="0"/>
              </a:rPr>
              <a:t>alternatives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marL="285750" indent="0">
              <a:spcBef>
                <a:spcPts val="0"/>
              </a:spcBef>
              <a:buNone/>
            </a:pPr>
            <a:r>
              <a:rPr lang="en-US" sz="1400" i="1" dirty="0">
                <a:solidFill>
                  <a:schemeClr val="tx1"/>
                </a:solidFill>
                <a:latin typeface="Calibri" panose="020F0502020204030204" pitchFamily="34" charset="0"/>
              </a:rPr>
              <a:t>Were </a:t>
            </a: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alternatives considered for this research?  For example, use </a:t>
            </a:r>
            <a:r>
              <a:rPr lang="en-US" sz="1400" i="1" dirty="0">
                <a:solidFill>
                  <a:schemeClr val="tx1"/>
                </a:solidFill>
                <a:latin typeface="Calibri" panose="020F0502020204030204" pitchFamily="34" charset="0"/>
              </a:rPr>
              <a:t>of cell lines for cell cultures, use of mathematical models, computer </a:t>
            </a:r>
            <a:r>
              <a:rPr lang="en-US" sz="1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simulations, etc.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2575" lvl="1" indent="-273050">
              <a:spcBef>
                <a:spcPts val="600"/>
              </a:spcBef>
            </a:pPr>
            <a:r>
              <a:rPr lang="en-US" sz="1800" b="1" dirty="0" smtClean="0">
                <a:latin typeface="Calibri" panose="020F0502020204030204" pitchFamily="34" charset="0"/>
              </a:rPr>
              <a:t>Consideration </a:t>
            </a:r>
            <a:r>
              <a:rPr lang="en-US" sz="1800" b="1" dirty="0">
                <a:latin typeface="Calibri" panose="020F0502020204030204" pitchFamily="34" charset="0"/>
              </a:rPr>
              <a:t>of the “Three </a:t>
            </a:r>
            <a:r>
              <a:rPr lang="en-US" sz="1800" b="1" dirty="0" err="1" smtClean="0">
                <a:latin typeface="Calibri" panose="020F0502020204030204" pitchFamily="34" charset="0"/>
              </a:rPr>
              <a:t>Rs</a:t>
            </a:r>
            <a:r>
              <a:rPr lang="en-US" sz="1800" b="1" dirty="0" smtClean="0">
                <a:latin typeface="Calibri" panose="020F0502020204030204" pitchFamily="34" charset="0"/>
              </a:rPr>
              <a:t>:”</a:t>
            </a:r>
            <a:endParaRPr lang="en-US" sz="1800" b="1" dirty="0">
              <a:latin typeface="Calibri" panose="020F0502020204030204" pitchFamily="34" charset="0"/>
            </a:endParaRPr>
          </a:p>
          <a:p>
            <a:pPr marL="511175" lvl="2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Replacement</a:t>
            </a:r>
          </a:p>
          <a:p>
            <a:pPr marL="511175" lvl="2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Reduction</a:t>
            </a:r>
          </a:p>
          <a:p>
            <a:pPr marL="511175" lvl="2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Refinement</a:t>
            </a:r>
          </a:p>
          <a:p>
            <a:pPr>
              <a:spcBef>
                <a:spcPts val="600"/>
              </a:spcBef>
            </a:pPr>
            <a:r>
              <a:rPr lang="en-US" sz="1800" b="1" dirty="0" smtClean="0">
                <a:latin typeface="Calibri" panose="020F0502020204030204" pitchFamily="34" charset="0"/>
              </a:rPr>
              <a:t>Literature </a:t>
            </a:r>
            <a:r>
              <a:rPr lang="en-US" sz="1800" b="1" dirty="0">
                <a:latin typeface="Calibri" panose="020F0502020204030204" pitchFamily="34" charset="0"/>
              </a:rPr>
              <a:t>Search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Other information services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Search methods used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Summarize and justify findings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9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2168-DAC5-4167-9543-B1B16A12048E}" type="slidenum">
              <a:rPr lang="en-US"/>
              <a:pPr/>
              <a:t>17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8392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Reference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Guides for Animal Care and Use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305800" cy="4038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Guide for the Care and Use of Laboratory Animals </a:t>
            </a:r>
            <a:r>
              <a:rPr lang="en-US" sz="1800" b="1" dirty="0" smtClean="0">
                <a:latin typeface="Calibri" panose="020F0502020204030204" pitchFamily="34" charset="0"/>
              </a:rPr>
              <a:t/>
            </a:r>
            <a:br>
              <a:rPr lang="en-US" sz="1800" b="1" dirty="0" smtClean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anose="020F0502020204030204" pitchFamily="34" charset="0"/>
              </a:rPr>
              <a:t>(</a:t>
            </a:r>
            <a:r>
              <a:rPr lang="en-US" sz="1600" dirty="0" smtClean="0">
                <a:latin typeface="Calibri" panose="020F0502020204030204" pitchFamily="34" charset="0"/>
              </a:rPr>
              <a:t>8</a:t>
            </a:r>
            <a:r>
              <a:rPr lang="en-US" sz="1600" baseline="30000" dirty="0" smtClean="0">
                <a:latin typeface="Calibri" panose="020F0502020204030204" pitchFamily="34" charset="0"/>
              </a:rPr>
              <a:t>th</a:t>
            </a:r>
            <a:r>
              <a:rPr lang="en-US" sz="1600" dirty="0" smtClean="0">
                <a:latin typeface="Calibri" panose="020F0502020204030204" pitchFamily="34" charset="0"/>
              </a:rPr>
              <a:t> Ed, National </a:t>
            </a:r>
            <a:r>
              <a:rPr lang="en-US" sz="1600" dirty="0">
                <a:latin typeface="Calibri" panose="020F0502020204030204" pitchFamily="34" charset="0"/>
              </a:rPr>
              <a:t>Academy Press, </a:t>
            </a:r>
            <a:r>
              <a:rPr lang="en-US" sz="1600" dirty="0" smtClean="0">
                <a:latin typeface="Calibri" panose="020F0502020204030204" pitchFamily="34" charset="0"/>
              </a:rPr>
              <a:t>2011)</a:t>
            </a:r>
            <a:br>
              <a:rPr lang="en-US" sz="1600" dirty="0" smtClean="0">
                <a:latin typeface="Calibri" panose="020F050202020403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http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grants.nih.gov/grants/olaw/Guide-for-the-care-and-use-of-Laboratory-animals.pdf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Guide for the Care and Use of Agricultural Animals in Agricultural Research and Teaching </a:t>
            </a:r>
            <a:r>
              <a:rPr lang="en-US" sz="1800" b="1" dirty="0" smtClean="0">
                <a:latin typeface="Calibri" panose="020F0502020204030204" pitchFamily="34" charset="0"/>
              </a:rPr>
              <a:t/>
            </a:r>
            <a:br>
              <a:rPr lang="en-US" sz="1800" b="1" dirty="0" smtClean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anose="020F0502020204030204" pitchFamily="34" charset="0"/>
              </a:rPr>
              <a:t>(</a:t>
            </a:r>
            <a:r>
              <a:rPr lang="en-US" sz="1600" dirty="0">
                <a:latin typeface="Calibri" panose="020F0502020204030204" pitchFamily="34" charset="0"/>
              </a:rPr>
              <a:t>FASS, </a:t>
            </a:r>
            <a:r>
              <a:rPr lang="en-US" sz="1600" dirty="0" smtClean="0">
                <a:latin typeface="Calibri" panose="020F0502020204030204" pitchFamily="34" charset="0"/>
              </a:rPr>
              <a:t>3</a:t>
            </a:r>
            <a:r>
              <a:rPr lang="en-US" sz="1600" baseline="30000" dirty="0" smtClean="0">
                <a:latin typeface="Calibri" panose="020F0502020204030204" pitchFamily="34" charset="0"/>
              </a:rPr>
              <a:t>rd</a:t>
            </a:r>
            <a:r>
              <a:rPr lang="en-US" sz="1600" dirty="0" smtClean="0">
                <a:latin typeface="Calibri" panose="020F0502020204030204" pitchFamily="34" charset="0"/>
              </a:rPr>
              <a:t> Ed, </a:t>
            </a:r>
            <a:r>
              <a:rPr lang="en-US" sz="1600" dirty="0" smtClean="0">
                <a:latin typeface="Calibri" panose="020F0502020204030204" pitchFamily="34" charset="0"/>
              </a:rPr>
              <a:t>2010)</a:t>
            </a:r>
            <a:br>
              <a:rPr lang="en-US" sz="1600" dirty="0" smtClean="0">
                <a:latin typeface="Calibri" panose="020F050202020403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http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://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hlinkClick r:id="rId3"/>
              </a:rPr>
              <a:t>www.fass.org/docs/agguide3rd/Ag_Guide_3rd_ed.pdf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AVMA Panel Report on Euthanasia </a:t>
            </a:r>
            <a:r>
              <a:rPr lang="en-US" sz="1800" b="1" dirty="0" smtClean="0">
                <a:latin typeface="Calibri" panose="020F0502020204030204" pitchFamily="34" charset="0"/>
              </a:rPr>
              <a:t/>
            </a:r>
            <a:br>
              <a:rPr lang="en-US" sz="1800" b="1" dirty="0" smtClean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anose="020F0502020204030204" pitchFamily="34" charset="0"/>
              </a:rPr>
              <a:t>(</a:t>
            </a:r>
            <a:r>
              <a:rPr lang="en-US" sz="1600" dirty="0">
                <a:latin typeface="Calibri" panose="020F0502020204030204" pitchFamily="34" charset="0"/>
              </a:rPr>
              <a:t>American Veterinary Medical Association, </a:t>
            </a:r>
            <a:r>
              <a:rPr lang="en-US" sz="1600" dirty="0" smtClean="0">
                <a:latin typeface="Calibri" panose="020F0502020204030204" pitchFamily="34" charset="0"/>
              </a:rPr>
              <a:t>2007)</a:t>
            </a:r>
            <a:br>
              <a:rPr lang="en-US" sz="1600" dirty="0" smtClean="0">
                <a:latin typeface="Calibri" panose="020F0502020204030204" pitchFamily="34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http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://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  <a:hlinkClick r:id="rId4"/>
              </a:rPr>
              <a:t>www.avma.org/issues/animal_welfare/euthanasia.pdf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7408333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libri" panose="020F0502020204030204" pitchFamily="34" charset="0"/>
              </a:rPr>
              <a:t>Research and Technology Transfer - Research Compliance – </a:t>
            </a:r>
            <a:r>
              <a:rPr lang="en-US" sz="1600" dirty="0" smtClean="0">
                <a:latin typeface="Calibri" panose="020F0502020204030204" pitchFamily="34" charset="0"/>
                <a:hlinkClick r:id="rId2"/>
              </a:rPr>
              <a:t>IACUC</a:t>
            </a:r>
            <a:r>
              <a:rPr lang="en-US" sz="1600" dirty="0">
                <a:latin typeface="Calibri" panose="020F0502020204030204" pitchFamily="34" charset="0"/>
              </a:rPr>
              <a:t/>
            </a:r>
            <a:br>
              <a:rPr lang="en-US" sz="1600" dirty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anose="020F0502020204030204" pitchFamily="34" charset="0"/>
              </a:rPr>
              <a:t>Links </a:t>
            </a:r>
            <a:r>
              <a:rPr lang="en-US" sz="1600" dirty="0" smtClean="0">
                <a:latin typeface="Calibri" panose="020F0502020204030204" pitchFamily="34" charset="0"/>
              </a:rPr>
              <a:t>for </a:t>
            </a:r>
            <a:r>
              <a:rPr lang="en-US" sz="1600" dirty="0">
                <a:latin typeface="Calibri" panose="020F0502020204030204" pitchFamily="34" charset="0"/>
                <a:hlinkClick r:id="rId3"/>
              </a:rPr>
              <a:t>CITI </a:t>
            </a:r>
            <a:r>
              <a:rPr lang="en-US" sz="1600" dirty="0" smtClean="0">
                <a:latin typeface="Calibri" panose="020F0502020204030204" pitchFamily="34" charset="0"/>
              </a:rPr>
              <a:t>Training and </a:t>
            </a:r>
            <a:r>
              <a:rPr lang="en-US" sz="1600" dirty="0" smtClean="0">
                <a:latin typeface="Calibri" panose="020F0502020204030204" pitchFamily="34" charset="0"/>
                <a:hlinkClick r:id="rId4"/>
              </a:rPr>
              <a:t>Cayuse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</a:rPr>
              <a:t>are at the bottom right corner.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libri" panose="020F0502020204030204" pitchFamily="34" charset="0"/>
              </a:rPr>
              <a:t>CITI – CITI training must be up to date prior to submitting a protocol.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latin typeface="Calibri" panose="020F0502020204030204" pitchFamily="34" charset="0"/>
              </a:rPr>
              <a:t>First-time </a:t>
            </a:r>
            <a:r>
              <a:rPr lang="en-US" sz="1400" dirty="0" smtClean="0">
                <a:latin typeface="Calibri" panose="020F0502020204030204" pitchFamily="34" charset="0"/>
                <a:hlinkClick r:id="rId3"/>
              </a:rPr>
              <a:t>CITI </a:t>
            </a:r>
            <a:r>
              <a:rPr lang="en-US" sz="1400" dirty="0" smtClean="0">
                <a:latin typeface="Calibri" panose="020F0502020204030204" pitchFamily="34" charset="0"/>
              </a:rPr>
              <a:t>users may self-register for a </a:t>
            </a:r>
            <a:r>
              <a:rPr lang="en-US" sz="1400" dirty="0" smtClean="0">
                <a:latin typeface="Calibri" panose="020F0502020204030204" pitchFamily="34" charset="0"/>
                <a:hlinkClick r:id="rId3"/>
              </a:rPr>
              <a:t>CITI </a:t>
            </a:r>
            <a:r>
              <a:rPr lang="en-US" sz="1400" dirty="0" smtClean="0">
                <a:latin typeface="Calibri" panose="020F0502020204030204" pitchFamily="34" charset="0"/>
              </a:rPr>
              <a:t>account.  Please note that you must affiliate with Arkansas State University-Jonesboro.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latin typeface="Calibri" panose="020F0502020204030204" pitchFamily="34" charset="0"/>
              </a:rPr>
              <a:t>You must take both of the following courses:</a:t>
            </a:r>
            <a:br>
              <a:rPr lang="en-US" sz="1400" dirty="0" smtClean="0">
                <a:latin typeface="Calibri" panose="020F0502020204030204" pitchFamily="34" charset="0"/>
              </a:rPr>
            </a:br>
            <a:r>
              <a:rPr lang="en-US" sz="1400" dirty="0" smtClean="0">
                <a:latin typeface="Calibri" panose="020F0502020204030204" pitchFamily="34" charset="0"/>
              </a:rPr>
              <a:t>-- IACUC Investigators</a:t>
            </a:r>
            <a:r>
              <a:rPr lang="en-US" sz="1400" dirty="0">
                <a:latin typeface="Calibri" panose="020F0502020204030204" pitchFamily="34" charset="0"/>
              </a:rPr>
              <a:t>, Staff and Students, Basic </a:t>
            </a:r>
            <a:r>
              <a:rPr lang="en-US" sz="1400" dirty="0" smtClean="0">
                <a:latin typeface="Calibri" panose="020F0502020204030204" pitchFamily="34" charset="0"/>
              </a:rPr>
              <a:t>Course, and</a:t>
            </a:r>
            <a:br>
              <a:rPr lang="en-US" sz="1400" dirty="0" smtClean="0">
                <a:latin typeface="Calibri" panose="020F0502020204030204" pitchFamily="34" charset="0"/>
              </a:rPr>
            </a:br>
            <a:r>
              <a:rPr lang="en-US" sz="1400" dirty="0" smtClean="0">
                <a:latin typeface="Calibri" panose="020F0502020204030204" pitchFamily="34" charset="0"/>
              </a:rPr>
              <a:t>-- the most relevant Responsible Conduct of Research Course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latin typeface="Calibri" panose="020F0502020204030204" pitchFamily="34" charset="0"/>
              </a:rPr>
              <a:t>Save the CITI completion reports (not certificates) to attach to your Cayuse submission.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libri" panose="020F0502020204030204" pitchFamily="34" charset="0"/>
              </a:rPr>
              <a:t>CAYUSE – First time Cayuse users must request log-in credentials from </a:t>
            </a:r>
            <a:r>
              <a:rPr lang="en-US" sz="1600" dirty="0" smtClean="0">
                <a:latin typeface="Calibri" panose="020F0502020204030204" pitchFamily="34" charset="0"/>
                <a:hlinkClick r:id="rId5"/>
              </a:rPr>
              <a:t>CayuseIRB@astate.edu</a:t>
            </a:r>
            <a:r>
              <a:rPr lang="en-US" sz="1600" dirty="0" smtClean="0">
                <a:latin typeface="Calibri" panose="020F0502020204030204" pitchFamily="34" charset="0"/>
              </a:rPr>
              <a:t>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latin typeface="Calibri" panose="020F0502020204030204" pitchFamily="34" charset="0"/>
              </a:rPr>
              <a:t>Please include your name, email, position (assistant professor, student, etc.), and department phone, fax, and post office box.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>
                <a:latin typeface="Calibri" panose="020F0502020204030204" pitchFamily="34" charset="0"/>
              </a:rPr>
              <a:t>Please note it takes two business days for Cayuse to process new users.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libri" panose="020F0502020204030204" pitchFamily="34" charset="0"/>
              </a:rPr>
              <a:t>Complete the </a:t>
            </a:r>
            <a:r>
              <a:rPr lang="en-US" sz="1600" dirty="0" smtClean="0">
                <a:latin typeface="Calibri" panose="020F0502020204030204" pitchFamily="34" charset="0"/>
              </a:rPr>
              <a:t>IACUC </a:t>
            </a:r>
            <a:r>
              <a:rPr lang="en-US" sz="1600" dirty="0" smtClean="0">
                <a:latin typeface="Calibri" panose="020F0502020204030204" pitchFamily="34" charset="0"/>
              </a:rPr>
              <a:t>application in </a:t>
            </a:r>
            <a:r>
              <a:rPr lang="en-US" sz="1600" dirty="0" smtClean="0">
                <a:latin typeface="Calibri" panose="020F0502020204030204" pitchFamily="34" charset="0"/>
                <a:hlinkClick r:id="rId4"/>
              </a:rPr>
              <a:t>Cayuse</a:t>
            </a:r>
            <a:r>
              <a:rPr lang="en-US" sz="1600" dirty="0" smtClean="0">
                <a:latin typeface="Calibri" panose="020F0502020204030204" pitchFamily="34" charset="0"/>
              </a:rPr>
              <a:t>, attaching CITI certificates and other documents, as prompted.</a:t>
            </a:r>
            <a:endParaRPr lang="en-US" sz="1600" dirty="0" smtClean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Calibri" panose="020F0502020204030204" pitchFamily="34" charset="0"/>
              </a:rPr>
              <a:t>A-State Resources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49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38AB-44ED-459D-AF34-5C2A02F21F76}" type="slidenum">
              <a:rPr lang="en-US"/>
              <a:pPr/>
              <a:t>19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A big question…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>
            <a:normAutofit/>
          </a:bodyPr>
          <a:lstStyle/>
          <a:p>
            <a:endParaRPr lang="en-US" sz="1800" dirty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1800" dirty="0">
                <a:latin typeface="Calibri" panose="020F0502020204030204" pitchFamily="34" charset="0"/>
              </a:rPr>
              <a:t>How long does it take to get IACUC approval</a:t>
            </a:r>
            <a:r>
              <a:rPr lang="en-US" sz="1800" dirty="0" smtClean="0">
                <a:latin typeface="Calibri" panose="020F0502020204030204" pitchFamily="34" charset="0"/>
              </a:rPr>
              <a:t>?</a:t>
            </a:r>
          </a:p>
          <a:p>
            <a:pPr marL="227013" indent="0"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It </a:t>
            </a:r>
            <a:r>
              <a:rPr lang="en-US" sz="1800" dirty="0" smtClean="0">
                <a:latin typeface="Calibri" panose="020F0502020204030204" pitchFamily="34" charset="0"/>
              </a:rPr>
              <a:t>depends on the proposal, </a:t>
            </a:r>
            <a:r>
              <a:rPr lang="en-US" sz="1800" dirty="0" smtClean="0">
                <a:latin typeface="Calibri" panose="020F0502020204030204" pitchFamily="34" charset="0"/>
              </a:rPr>
              <a:t>the work </a:t>
            </a:r>
            <a:r>
              <a:rPr lang="en-US" sz="1800" dirty="0" smtClean="0">
                <a:latin typeface="Calibri" panose="020F0502020204030204" pitchFamily="34" charset="0"/>
              </a:rPr>
              <a:t>load of </a:t>
            </a:r>
            <a:r>
              <a:rPr lang="en-US" sz="1800" dirty="0" smtClean="0">
                <a:latin typeface="Calibri" panose="020F0502020204030204" pitchFamily="34" charset="0"/>
              </a:rPr>
              <a:t>reviewers, </a:t>
            </a:r>
            <a:r>
              <a:rPr lang="en-US" sz="1800" dirty="0" smtClean="0">
                <a:latin typeface="Calibri" panose="020F0502020204030204" pitchFamily="34" charset="0"/>
              </a:rPr>
              <a:t>etc</a:t>
            </a:r>
            <a:r>
              <a:rPr lang="en-US" sz="1800" dirty="0" smtClean="0">
                <a:latin typeface="Calibri" panose="020F0502020204030204" pitchFamily="34" charset="0"/>
              </a:rPr>
              <a:t>. Therefore, </a:t>
            </a:r>
            <a:r>
              <a:rPr lang="en-US" sz="1800" dirty="0" smtClean="0">
                <a:latin typeface="Calibri" panose="020F0502020204030204" pitchFamily="34" charset="0"/>
              </a:rPr>
              <a:t>researchers need to submit the protocols well in advance to assure a timely review and approval.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marL="227013" indent="0"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If </a:t>
            </a:r>
            <a:r>
              <a:rPr lang="en-US" sz="1800" dirty="0" smtClean="0">
                <a:latin typeface="Calibri" panose="020F0502020204030204" pitchFamily="34" charset="0"/>
              </a:rPr>
              <a:t>your protocol is reviewed by IACUC before you submit your grant, it will help you to write a better experimental design and protocol in your grant. </a:t>
            </a:r>
          </a:p>
          <a:p>
            <a:pPr marL="0" indent="0">
              <a:buFont typeface="Wingdings" pitchFamily="2" charset="2"/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Contacts: 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IACUC Chair - Dr. Kris Biondolillo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hlinkClick r:id="rId2"/>
              </a:rPr>
              <a:t>kbiondo@astate.edu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Animal Care Facility - Kellie Watson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kkaletsch@astate.edu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Director of Research Compliance - Jenny Estes </a:t>
            </a:r>
            <a:r>
              <a:rPr lang="en-US" sz="1800" dirty="0" smtClean="0">
                <a:latin typeface="Calibri" panose="020F0502020204030204" pitchFamily="34" charset="0"/>
                <a:hlinkClick r:id="rId4"/>
              </a:rPr>
              <a:t>IACUC@astate.edu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buFont typeface="Wingdings" pitchFamily="2" charset="2"/>
              <a:buNone/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2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Institutional </a:t>
            </a:r>
            <a:r>
              <a:rPr lang="en-US" sz="1800" b="1" dirty="0">
                <a:latin typeface="Calibri" panose="020F0502020204030204" pitchFamily="34" charset="0"/>
              </a:rPr>
              <a:t>Animal Care and Use </a:t>
            </a:r>
            <a:r>
              <a:rPr lang="en-US" sz="1800" b="1" dirty="0" smtClean="0">
                <a:latin typeface="Calibri" panose="020F0502020204030204" pitchFamily="34" charset="0"/>
              </a:rPr>
              <a:t>Committee</a:t>
            </a:r>
          </a:p>
          <a:p>
            <a:pPr marL="0" indent="0"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IACUCs </a:t>
            </a:r>
            <a:r>
              <a:rPr lang="en-US" sz="1800" dirty="0">
                <a:latin typeface="Calibri" panose="020F0502020204030204" pitchFamily="34" charset="0"/>
              </a:rPr>
              <a:t>are required by</a:t>
            </a:r>
            <a:r>
              <a:rPr lang="en-US" sz="1800" dirty="0" smtClean="0">
                <a:latin typeface="Calibri" panose="020F0502020204030204" pitchFamily="34" charset="0"/>
              </a:rPr>
              <a:t>…..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Federal </a:t>
            </a:r>
            <a:r>
              <a:rPr lang="en-US" sz="1800" b="1" dirty="0">
                <a:latin typeface="Calibri" panose="020F0502020204030204" pitchFamily="34" charset="0"/>
              </a:rPr>
              <a:t>Law (Animal Welfare </a:t>
            </a:r>
            <a:r>
              <a:rPr lang="en-US" sz="1800" b="1" dirty="0" smtClean="0">
                <a:latin typeface="Calibri" panose="020F0502020204030204" pitchFamily="34" charset="0"/>
              </a:rPr>
              <a:t>Act)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Regulations </a:t>
            </a:r>
            <a:r>
              <a:rPr lang="en-US" sz="1800" b="1" dirty="0">
                <a:latin typeface="Calibri" panose="020F0502020204030204" pitchFamily="34" charset="0"/>
              </a:rPr>
              <a:t>- United </a:t>
            </a:r>
            <a:r>
              <a:rPr lang="en-US" sz="1800" b="1" dirty="0" smtClean="0">
                <a:latin typeface="Calibri" panose="020F0502020204030204" pitchFamily="34" charset="0"/>
              </a:rPr>
              <a:t>States Department </a:t>
            </a:r>
            <a:r>
              <a:rPr lang="en-US" sz="1800" b="1" dirty="0">
                <a:latin typeface="Calibri" panose="020F0502020204030204" pitchFamily="34" charset="0"/>
              </a:rPr>
              <a:t>of </a:t>
            </a:r>
            <a:r>
              <a:rPr lang="en-US" sz="1800" b="1" dirty="0" smtClean="0">
                <a:latin typeface="Calibri" panose="020F0502020204030204" pitchFamily="34" charset="0"/>
              </a:rPr>
              <a:t>Agriculture (USDA</a:t>
            </a:r>
            <a:r>
              <a:rPr lang="en-US" sz="1800" b="1" dirty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Policies - Public Health Service </a:t>
            </a:r>
            <a:r>
              <a:rPr lang="en-US" sz="1800" b="1" dirty="0" smtClean="0">
                <a:latin typeface="Calibri" panose="020F0502020204030204" pitchFamily="34" charset="0"/>
              </a:rPr>
              <a:t>(</a:t>
            </a:r>
            <a:r>
              <a:rPr lang="en-US" sz="1800" b="1" dirty="0">
                <a:latin typeface="Calibri" panose="020F0502020204030204" pitchFamily="34" charset="0"/>
              </a:rPr>
              <a:t>PHS)</a:t>
            </a:r>
          </a:p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What Does IACUC Stand for?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34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1600" dirty="0">
                <a:latin typeface="Calibri" panose="020F0502020204030204" pitchFamily="34" charset="0"/>
              </a:rPr>
              <a:t>To assist investigators and instructors in maintaining the institution’s compliance with the Animal Welfare Act and federal animal welfare </a:t>
            </a:r>
            <a:r>
              <a:rPr lang="en-US" sz="1600" dirty="0" smtClean="0">
                <a:latin typeface="Calibri" panose="020F0502020204030204" pitchFamily="34" charset="0"/>
              </a:rPr>
              <a:t>regulations</a:t>
            </a:r>
            <a:br>
              <a:rPr lang="en-US" sz="1600" dirty="0" smtClean="0">
                <a:latin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Calibri" panose="020F0502020204030204" pitchFamily="34" charset="0"/>
              </a:rPr>
              <a:t>Review of research and teaching activities involving the use of vertebrate </a:t>
            </a:r>
            <a:r>
              <a:rPr lang="en-US" sz="1600" dirty="0" smtClean="0">
                <a:latin typeface="Calibri" panose="020F0502020204030204" pitchFamily="34" charset="0"/>
              </a:rPr>
              <a:t>animals</a:t>
            </a:r>
            <a:br>
              <a:rPr lang="en-US" sz="1600" dirty="0" smtClean="0">
                <a:latin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Calibri" panose="020F0502020204030204" pitchFamily="34" charset="0"/>
              </a:rPr>
              <a:t>Review/monitor welfare of vertebrate animals maintained by the institution (housing and care)</a:t>
            </a:r>
          </a:p>
          <a:p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What are the </a:t>
            </a:r>
            <a:r>
              <a:rPr lang="en-US" dirty="0" smtClean="0">
                <a:latin typeface="Calibri" panose="020F0502020204030204" pitchFamily="34" charset="0"/>
              </a:rPr>
              <a:t>functions </a:t>
            </a:r>
            <a:r>
              <a:rPr lang="en-US" dirty="0" smtClean="0">
                <a:latin typeface="Calibri" panose="020F0502020204030204" pitchFamily="34" charset="0"/>
              </a:rPr>
              <a:t>of IACUC?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D22B-A56E-4D68-96CC-BF1A5FE36097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69313" cy="1066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Who </a:t>
            </a: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concerned with animal welfare?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438400"/>
            <a:ext cx="6629400" cy="41148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800" b="1" dirty="0">
                <a:latin typeface="Calibri" panose="020F0502020204030204" pitchFamily="34" charset="0"/>
              </a:rPr>
              <a:t>Governmental Agencies</a:t>
            </a:r>
          </a:p>
          <a:p>
            <a:pPr>
              <a:lnSpc>
                <a:spcPct val="80000"/>
              </a:lnSpc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- </a:t>
            </a:r>
            <a:r>
              <a:rPr lang="en-US" sz="1800" b="1" dirty="0" smtClean="0">
                <a:latin typeface="Calibri" panose="020F0502020204030204" pitchFamily="34" charset="0"/>
              </a:rPr>
              <a:t>USDA - </a:t>
            </a:r>
            <a:r>
              <a:rPr lang="en-US" sz="1800" b="1" dirty="0">
                <a:latin typeface="Calibri" panose="020F0502020204030204" pitchFamily="34" charset="0"/>
              </a:rPr>
              <a:t>Animal and Plant </a:t>
            </a:r>
            <a:r>
              <a:rPr lang="en-US" sz="1800" b="1" dirty="0" smtClean="0">
                <a:latin typeface="Calibri" panose="020F0502020204030204" pitchFamily="34" charset="0"/>
              </a:rPr>
              <a:t>Health Inspection </a:t>
            </a:r>
            <a:r>
              <a:rPr lang="en-US" sz="1800" b="1" dirty="0">
                <a:latin typeface="Calibri" panose="020F0502020204030204" pitchFamily="34" charset="0"/>
              </a:rPr>
              <a:t>Service (APHIS)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- Health and Human Services (HHS) 	Public Health Service (PHS)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	National Institutes of Health (NIH)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	Office of Laboratory Animal Welfare </a:t>
            </a:r>
            <a:r>
              <a:rPr lang="en-US" sz="1800" b="1" dirty="0" smtClean="0">
                <a:latin typeface="Calibri" panose="020F0502020204030204" pitchFamily="34" charset="0"/>
              </a:rPr>
              <a:t> (</a:t>
            </a:r>
            <a:r>
              <a:rPr lang="en-US" sz="1800" b="1" dirty="0">
                <a:latin typeface="Calibri" panose="020F0502020204030204" pitchFamily="34" charset="0"/>
              </a:rPr>
              <a:t>OLAW)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	Food and Drug Administration (FDA)</a:t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/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0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B03A-5EC2-488D-B6E7-D9987DA3A8BA}" type="slidenum">
              <a:rPr lang="en-US"/>
              <a:pPr/>
              <a:t>5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097713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Who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else is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concerned with animal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welfare?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133600"/>
            <a:ext cx="6553200" cy="3962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Scientists</a:t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- </a:t>
            </a:r>
            <a:r>
              <a:rPr lang="en-US" sz="1800" b="1" dirty="0" smtClean="0">
                <a:latin typeface="Calibri" panose="020F0502020204030204" pitchFamily="34" charset="0"/>
              </a:rPr>
              <a:t>Scientists’ </a:t>
            </a:r>
            <a:r>
              <a:rPr lang="en-US" sz="1800" b="1" dirty="0">
                <a:latin typeface="Calibri" panose="020F0502020204030204" pitchFamily="34" charset="0"/>
              </a:rPr>
              <a:t>Center for Animal Welfare (SCAW)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- American Association for Laboratory Animal </a:t>
            </a:r>
            <a:r>
              <a:rPr lang="en-US" sz="1800" b="1" dirty="0" smtClean="0">
                <a:latin typeface="Calibri" panose="020F0502020204030204" pitchFamily="34" charset="0"/>
              </a:rPr>
              <a:t>Science </a:t>
            </a:r>
            <a:r>
              <a:rPr lang="en-US" sz="1800" b="1" dirty="0">
                <a:latin typeface="Calibri" panose="020F0502020204030204" pitchFamily="34" charset="0"/>
              </a:rPr>
              <a:t>(AALAS)</a:t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- Association for the Accreditation and </a:t>
            </a:r>
            <a:r>
              <a:rPr lang="en-US" sz="1800" b="1" dirty="0" smtClean="0">
                <a:latin typeface="Calibri" panose="020F0502020204030204" pitchFamily="34" charset="0"/>
              </a:rPr>
              <a:t>Assessment </a:t>
            </a:r>
            <a:r>
              <a:rPr lang="en-US" sz="1800" b="1" dirty="0">
                <a:latin typeface="Calibri" panose="020F0502020204030204" pitchFamily="34" charset="0"/>
              </a:rPr>
              <a:t>of Laboratory Animal </a:t>
            </a:r>
            <a:r>
              <a:rPr lang="en-US" sz="1800" b="1" dirty="0" smtClean="0">
                <a:latin typeface="Calibri" panose="020F0502020204030204" pitchFamily="34" charset="0"/>
              </a:rPr>
              <a:t>Care (AAALAC</a:t>
            </a:r>
            <a:r>
              <a:rPr lang="en-US" sz="1800" b="1" dirty="0">
                <a:latin typeface="Calibri" panose="020F0502020204030204" pitchFamily="34" charset="0"/>
              </a:rPr>
              <a:t>, International)</a:t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>
                <a:latin typeface="Calibri" panose="020F0502020204030204" pitchFamily="34" charset="0"/>
              </a:rPr>
              <a:t>	- Institute for Laboratory Animal Research (ILAR)</a:t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>
                <a:latin typeface="Calibri" panose="020F0502020204030204" pitchFamily="34" charset="0"/>
              </a:rPr>
              <a:t>	- Federation of Animal Science Societies (FASS)</a:t>
            </a:r>
          </a:p>
          <a:p>
            <a:pPr>
              <a:lnSpc>
                <a:spcPct val="8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1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4B6F-C7E2-4555-A08C-2FC1DEE385C4}" type="slidenum">
              <a:rPr lang="en-US"/>
              <a:pPr/>
              <a:t>6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Who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else is interested?</a:t>
            </a:r>
            <a:r>
              <a:rPr lang="en-US" sz="3200" b="1" dirty="0">
                <a:latin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</a:rPr>
            </a:b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438400"/>
            <a:ext cx="65532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Public Animal-Centric Organizations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 smtClean="0">
                <a:latin typeface="Calibri" panose="020F0502020204030204" pitchFamily="34" charset="0"/>
              </a:rPr>
              <a:t>American </a:t>
            </a:r>
            <a:r>
              <a:rPr lang="en-US" sz="1800" b="1" dirty="0">
                <a:latin typeface="Calibri" panose="020F0502020204030204" pitchFamily="34" charset="0"/>
              </a:rPr>
              <a:t>Humane Association (AHA)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 smtClean="0">
                <a:latin typeface="Calibri" panose="020F0502020204030204" pitchFamily="34" charset="0"/>
              </a:rPr>
              <a:t>Humane </a:t>
            </a:r>
            <a:r>
              <a:rPr lang="en-US" sz="1800" b="1" dirty="0">
                <a:latin typeface="Calibri" panose="020F0502020204030204" pitchFamily="34" charset="0"/>
              </a:rPr>
              <a:t>Society of the United States (HSUS)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	</a:t>
            </a:r>
            <a:r>
              <a:rPr lang="en-US" sz="1800" b="1" dirty="0" smtClean="0">
                <a:latin typeface="Calibri" panose="020F0502020204030204" pitchFamily="34" charset="0"/>
              </a:rPr>
              <a:t>Society </a:t>
            </a:r>
            <a:r>
              <a:rPr lang="en-US" sz="1800" b="1" dirty="0">
                <a:latin typeface="Calibri" panose="020F0502020204030204" pitchFamily="34" charset="0"/>
              </a:rPr>
              <a:t>for the Prevention of Cruelty </a:t>
            </a:r>
            <a:r>
              <a:rPr lang="en-US" sz="1800" b="1" dirty="0" smtClean="0">
                <a:latin typeface="Calibri" panose="020F0502020204030204" pitchFamily="34" charset="0"/>
              </a:rPr>
              <a:t>to Animals </a:t>
            </a:r>
            <a:r>
              <a:rPr lang="en-US" sz="1800" b="1" dirty="0">
                <a:latin typeface="Calibri" panose="020F0502020204030204" pitchFamily="34" charset="0"/>
              </a:rPr>
              <a:t>(SPCA)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Health Care Consumers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>
                <a:latin typeface="Calibri" panose="020F0502020204030204" pitchFamily="34" charset="0"/>
              </a:rPr>
              <a:t>(medical treatments, vaccines, cures for disease)</a:t>
            </a:r>
          </a:p>
          <a:p>
            <a:pPr>
              <a:lnSpc>
                <a:spcPct val="80000"/>
              </a:lnSpc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Agricultural Operations</a:t>
            </a:r>
            <a:br>
              <a:rPr lang="en-US" sz="1800" b="1" dirty="0">
                <a:latin typeface="Calibri" panose="020F0502020204030204" pitchFamily="34" charset="0"/>
              </a:rPr>
            </a:br>
            <a:r>
              <a:rPr lang="en-US" sz="1800" b="1" dirty="0">
                <a:latin typeface="Calibri" panose="020F0502020204030204" pitchFamily="34" charset="0"/>
              </a:rPr>
              <a:t>(Meat and Dairy Producers)</a:t>
            </a:r>
          </a:p>
          <a:p>
            <a:pPr>
              <a:lnSpc>
                <a:spcPct val="80000"/>
              </a:lnSpc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Consumers-Public</a:t>
            </a:r>
            <a:r>
              <a:rPr lang="en-US" sz="1800" b="1" dirty="0">
                <a:latin typeface="Calibri" panose="020F0502020204030204" pitchFamily="34" charset="0"/>
              </a:rPr>
              <a:t/>
            </a:r>
            <a:br>
              <a:rPr lang="en-US" sz="1800" b="1" dirty="0">
                <a:latin typeface="Calibri" panose="020F0502020204030204" pitchFamily="34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B9893-95AC-4690-A223-B28BA3F7EF56}" type="slidenum">
              <a:rPr lang="en-US"/>
              <a:pPr/>
              <a:t>7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45513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Animal Welfare </a:t>
            </a: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and Animal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Rights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391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USDA, PHS, OLAW and IACUCs are concerned with the safe, appropriate and humane use of animals for agricultural and biomedical research and teaching.  Our </a:t>
            </a:r>
            <a:r>
              <a:rPr lang="en-US" sz="1800" b="1" dirty="0" smtClean="0">
                <a:latin typeface="Calibri" panose="020F0502020204030204" pitchFamily="34" charset="0"/>
              </a:rPr>
              <a:t>focus is </a:t>
            </a:r>
            <a:r>
              <a:rPr lang="en-US" sz="1800" b="1" dirty="0">
                <a:latin typeface="Calibri" panose="020F0502020204030204" pitchFamily="34" charset="0"/>
              </a:rPr>
              <a:t>animal welfare</a:t>
            </a:r>
            <a:r>
              <a:rPr lang="en-US" sz="1800" b="1" dirty="0" smtClean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alibri" panose="020F0502020204030204" pitchFamily="34" charset="0"/>
              </a:rPr>
              <a:t>Many animal rights</a:t>
            </a:r>
            <a:r>
              <a:rPr lang="en-US" sz="1800" b="1" i="1" dirty="0">
                <a:latin typeface="Calibri" panose="020F0502020204030204" pitchFamily="34" charset="0"/>
              </a:rPr>
              <a:t> </a:t>
            </a:r>
            <a:r>
              <a:rPr lang="en-US" sz="1800" b="1" dirty="0" smtClean="0">
                <a:latin typeface="Calibri" panose="020F0502020204030204" pitchFamily="34" charset="0"/>
              </a:rPr>
              <a:t>groups, based on the views </a:t>
            </a:r>
            <a:r>
              <a:rPr lang="en-US" sz="1800" b="1" dirty="0">
                <a:latin typeface="Calibri" panose="020F0502020204030204" pitchFamily="34" charset="0"/>
              </a:rPr>
              <a:t>of </a:t>
            </a:r>
            <a:r>
              <a:rPr lang="en-US" sz="1800" b="1" dirty="0" smtClean="0">
                <a:latin typeface="Calibri" panose="020F0502020204030204" pitchFamily="34" charset="0"/>
              </a:rPr>
              <a:t>individuals, are </a:t>
            </a:r>
            <a:r>
              <a:rPr lang="en-US" sz="1800" b="1" dirty="0">
                <a:latin typeface="Calibri" panose="020F0502020204030204" pitchFamily="34" charset="0"/>
              </a:rPr>
              <a:t>opposed to </a:t>
            </a:r>
            <a:r>
              <a:rPr lang="en-US" sz="1800" b="1" dirty="0" smtClean="0">
                <a:latin typeface="Calibri" panose="020F0502020204030204" pitchFamily="34" charset="0"/>
              </a:rPr>
              <a:t>the </a:t>
            </a:r>
            <a:r>
              <a:rPr lang="en-US" sz="1800" b="1" dirty="0">
                <a:latin typeface="Calibri" panose="020F0502020204030204" pitchFamily="34" charset="0"/>
              </a:rPr>
              <a:t>use of animals for research, education, transportation, recreation, or </a:t>
            </a:r>
            <a:r>
              <a:rPr lang="en-US" sz="1800" b="1" dirty="0" smtClean="0">
                <a:latin typeface="Calibri" panose="020F0502020204030204" pitchFamily="34" charset="0"/>
              </a:rPr>
              <a:t>exhibition, to name a few.  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1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B545-79A2-4484-9432-2F278E2AB6BA}" type="slidenum">
              <a:rPr lang="en-US"/>
              <a:pPr/>
              <a:t>8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21713" cy="1066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What information is available to 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public</a:t>
            </a:r>
            <a:r>
              <a:rPr lang="en-US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?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6629400" cy="3886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Under Freedom </a:t>
            </a:r>
            <a:r>
              <a:rPr lang="en-US" sz="1800" b="1" dirty="0">
                <a:latin typeface="Calibri" panose="020F0502020204030204" pitchFamily="34" charset="0"/>
              </a:rPr>
              <a:t>Of Information Act (FOIA</a:t>
            </a:r>
            <a:r>
              <a:rPr lang="en-US" sz="1800" b="1" dirty="0" smtClean="0">
                <a:latin typeface="Calibri" panose="020F0502020204030204" pitchFamily="34" charset="0"/>
              </a:rPr>
              <a:t>), the </a:t>
            </a:r>
            <a:r>
              <a:rPr lang="en-US" sz="1800" b="1" dirty="0" smtClean="0">
                <a:latin typeface="Calibri" panose="020F0502020204030204" pitchFamily="34" charset="0"/>
              </a:rPr>
              <a:t>following can be requested by the public</a:t>
            </a:r>
            <a:r>
              <a:rPr lang="en-US" sz="1800" b="1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USDA </a:t>
            </a:r>
            <a:r>
              <a:rPr lang="en-US" sz="1800" b="1" dirty="0">
                <a:latin typeface="Calibri" panose="020F0502020204030204" pitchFamily="34" charset="0"/>
              </a:rPr>
              <a:t>Inspection Reports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Approved Protocols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Minutes of IACUC meetings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Assurance Statement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Animal Care Program reviews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Facility inspection reports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2515-66B6-4EF4-A5A7-9B30433837A9}" type="slidenum">
              <a:rPr lang="en-US"/>
              <a:pPr/>
              <a:t>9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9906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Why do Universities need IACUCs?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620000" cy="3962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Laws, Regulations, and Policies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These committees were established in accordance with the Animal Welfare Act (1966, 1970) and the  1976, 1985, and 1990 AWA Amendments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Mice, Rats, and Birds were originally excluded from the act</a:t>
            </a:r>
          </a:p>
          <a:p>
            <a:pPr lvl="2">
              <a:lnSpc>
                <a:spcPct val="80000"/>
              </a:lnSpc>
            </a:pPr>
            <a:r>
              <a:rPr lang="en-US" sz="1800" b="1" dirty="0" smtClean="0">
                <a:latin typeface="Calibri" panose="020F0502020204030204" pitchFamily="34" charset="0"/>
              </a:rPr>
              <a:t>In 1999 </a:t>
            </a:r>
            <a:r>
              <a:rPr lang="en-US" sz="1800" b="1" dirty="0">
                <a:latin typeface="Calibri" panose="020F0502020204030204" pitchFamily="34" charset="0"/>
              </a:rPr>
              <a:t>a petition was filed with the USDA Secretary of Agriculture to remove this exclusion</a:t>
            </a:r>
          </a:p>
          <a:p>
            <a:pPr lvl="2">
              <a:lnSpc>
                <a:spcPct val="80000"/>
              </a:lnSpc>
            </a:pPr>
            <a:r>
              <a:rPr lang="en-US" sz="1800" b="1" dirty="0">
                <a:latin typeface="Calibri" panose="020F0502020204030204" pitchFamily="34" charset="0"/>
              </a:rPr>
              <a:t>The Helms amendment to the 2002 Agriculture Bill specifically exempts Mice, Rats and Birds</a:t>
            </a:r>
          </a:p>
          <a:p>
            <a:pPr lvl="2">
              <a:lnSpc>
                <a:spcPct val="80000"/>
              </a:lnSpc>
            </a:pPr>
            <a:endParaRPr lang="en-US" sz="1800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467</TotalTime>
  <Words>813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A-State IACUC Guidelines</vt:lpstr>
      <vt:lpstr>What Does IACUC Stand for?</vt:lpstr>
      <vt:lpstr>What are the functions of IACUC?</vt:lpstr>
      <vt:lpstr>Who are concerned with animal welfare?</vt:lpstr>
      <vt:lpstr>Who else is concerned with animal welfare?</vt:lpstr>
      <vt:lpstr>Who else is interested? </vt:lpstr>
      <vt:lpstr>Animal Welfare and Animal Rights </vt:lpstr>
      <vt:lpstr>What information is available to the public? </vt:lpstr>
      <vt:lpstr>Why do Universities need IACUCs?</vt:lpstr>
      <vt:lpstr>Why do researchers need IACUC approval?</vt:lpstr>
      <vt:lpstr>What can happen if an institution is out of compliance with federal regulations?</vt:lpstr>
      <vt:lpstr>Oversight of Animal Use</vt:lpstr>
      <vt:lpstr>At A-State</vt:lpstr>
      <vt:lpstr>Composition of IACUC</vt:lpstr>
      <vt:lpstr>How do we do it?</vt:lpstr>
      <vt:lpstr>IACUC Considerations for Animal Use</vt:lpstr>
      <vt:lpstr>Reference Guides for Animal Care and Use</vt:lpstr>
      <vt:lpstr>A-State Resources</vt:lpstr>
      <vt:lpstr>A big question…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ASU: Following IACUC Guidelines</dc:title>
  <dc:creator>Malathi Srivatsan</dc:creator>
  <cp:lastModifiedBy>Jenny L. Estes</cp:lastModifiedBy>
  <cp:revision>36</cp:revision>
  <dcterms:created xsi:type="dcterms:W3CDTF">2012-01-27T22:06:10Z</dcterms:created>
  <dcterms:modified xsi:type="dcterms:W3CDTF">2017-08-14T17:04:25Z</dcterms:modified>
</cp:coreProperties>
</file>